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8" r:id="rId2"/>
    <p:sldId id="267" r:id="rId3"/>
    <p:sldId id="264" r:id="rId4"/>
    <p:sldId id="271" r:id="rId5"/>
    <p:sldId id="272" r:id="rId6"/>
    <p:sldId id="269" r:id="rId7"/>
    <p:sldId id="261" r:id="rId8"/>
    <p:sldId id="263" r:id="rId9"/>
    <p:sldId id="270" r:id="rId10"/>
    <p:sldId id="258" r:id="rId11"/>
    <p:sldId id="259" r:id="rId12"/>
    <p:sldId id="262" r:id="rId13"/>
    <p:sldId id="274" r:id="rId14"/>
    <p:sldId id="275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10B063-83BE-4A64-B3ED-DF509682EA4E}" type="doc">
      <dgm:prSet loTypeId="urn:microsoft.com/office/officeart/2005/8/layout/hierarchy3" loCatId="hierarchy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3506441-903A-42FA-B8A7-DD7D255A9561}" type="pres">
      <dgm:prSet presAssocID="{1110B063-83BE-4A64-B3ED-DF509682EA4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</dgm:ptLst>
  <dgm:cxnLst>
    <dgm:cxn modelId="{246FF24F-1251-4E6A-B5FF-7C1589BB8929}" type="presOf" srcId="{1110B063-83BE-4A64-B3ED-DF509682EA4E}" destId="{73506441-903A-42FA-B8A7-DD7D255A956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1CDD4D-C4F0-4D0E-9CDE-578429B4B481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FFF7F96-084B-47B9-8DC0-DA827C1E7F43}">
      <dgm:prSet phldrT="[Text]" custT="1"/>
      <dgm:spPr/>
      <dgm:t>
        <a:bodyPr/>
        <a:lstStyle/>
        <a:p>
          <a:r>
            <a:rPr lang="bn-BD" sz="4000" dirty="0" smtClean="0">
              <a:latin typeface="NikoshBAN" pitchFamily="2" charset="0"/>
              <a:cs typeface="NikoshBAN" pitchFamily="2" charset="0"/>
            </a:rPr>
            <a:t>ডেবিট(গ্রহীতা)	</a:t>
          </a:r>
          <a:endParaRPr lang="en-US" sz="4000" dirty="0">
            <a:latin typeface="NikoshBAN" pitchFamily="2" charset="0"/>
            <a:cs typeface="NikoshBAN" pitchFamily="2" charset="0"/>
          </a:endParaRPr>
        </a:p>
      </dgm:t>
    </dgm:pt>
    <dgm:pt modelId="{A1DCF196-B6D6-4BB7-91FE-6067582959E7}" type="parTrans" cxnId="{52B4114F-0CE6-4B6E-ABD8-AB3E94D0B511}">
      <dgm:prSet/>
      <dgm:spPr/>
      <dgm:t>
        <a:bodyPr/>
        <a:lstStyle/>
        <a:p>
          <a:endParaRPr lang="en-US"/>
        </a:p>
      </dgm:t>
    </dgm:pt>
    <dgm:pt modelId="{7D3AAF4B-607F-4A0D-9F97-132DC4C6E79C}" type="sibTrans" cxnId="{52B4114F-0CE6-4B6E-ABD8-AB3E94D0B511}">
      <dgm:prSet/>
      <dgm:spPr/>
      <dgm:t>
        <a:bodyPr/>
        <a:lstStyle/>
        <a:p>
          <a:endParaRPr lang="en-US"/>
        </a:p>
      </dgm:t>
    </dgm:pt>
    <dgm:pt modelId="{DE96CC32-AABE-4FF0-9549-1D6C1EB2DC4A}">
      <dgm:prSet phldrT="[Text]" custT="1"/>
      <dgm:spPr/>
      <dgm:t>
        <a:bodyPr/>
        <a:lstStyle/>
        <a:p>
          <a:r>
            <a:rPr lang="bn-BD" sz="4400" dirty="0" smtClean="0">
              <a:latin typeface="NikoshBAN" pitchFamily="2" charset="0"/>
              <a:cs typeface="NikoshBAN" pitchFamily="2" charset="0"/>
            </a:rPr>
            <a:t>ক্রেডিট(দাতা)  </a:t>
          </a:r>
          <a:endParaRPr lang="en-US" sz="4400" dirty="0">
            <a:latin typeface="NikoshBAN" pitchFamily="2" charset="0"/>
            <a:cs typeface="NikoshBAN" pitchFamily="2" charset="0"/>
          </a:endParaRPr>
        </a:p>
      </dgm:t>
    </dgm:pt>
    <dgm:pt modelId="{D4DCFB99-BD86-4328-830E-1B0D4F459E6D}" type="parTrans" cxnId="{B835E4AE-5DE3-4D5E-B0F9-1BD5ACE5F5A3}">
      <dgm:prSet/>
      <dgm:spPr/>
      <dgm:t>
        <a:bodyPr/>
        <a:lstStyle/>
        <a:p>
          <a:endParaRPr lang="en-US"/>
        </a:p>
      </dgm:t>
    </dgm:pt>
    <dgm:pt modelId="{13688A2D-6F00-496E-AD2E-3E48BE77006B}" type="sibTrans" cxnId="{B835E4AE-5DE3-4D5E-B0F9-1BD5ACE5F5A3}">
      <dgm:prSet/>
      <dgm:spPr/>
      <dgm:t>
        <a:bodyPr/>
        <a:lstStyle/>
        <a:p>
          <a:endParaRPr lang="en-US"/>
        </a:p>
      </dgm:t>
    </dgm:pt>
    <dgm:pt modelId="{335B041C-BC70-416B-940A-9F0992B2CB7B}">
      <dgm:prSet phldrT="[Text]" custT="1"/>
      <dgm:spPr/>
      <dgm:t>
        <a:bodyPr/>
        <a:lstStyle/>
        <a:p>
          <a:r>
            <a:rPr lang="bn-BD" sz="4800" dirty="0" smtClean="0">
              <a:latin typeface="NikoshBAN" pitchFamily="2" charset="0"/>
              <a:cs typeface="NikoshBAN" pitchFamily="2" charset="0"/>
            </a:rPr>
            <a:t>সম্পদ-বৃদ্ধি </a:t>
          </a:r>
          <a:endParaRPr lang="en-US" sz="4800" dirty="0">
            <a:latin typeface="NikoshBAN" pitchFamily="2" charset="0"/>
            <a:cs typeface="NikoshBAN" pitchFamily="2" charset="0"/>
          </a:endParaRPr>
        </a:p>
      </dgm:t>
    </dgm:pt>
    <dgm:pt modelId="{29A67E34-EB08-4ED9-A424-ADB08CDB5623}" type="parTrans" cxnId="{2F31C485-3D2B-4309-95E9-40A0B13D038C}">
      <dgm:prSet/>
      <dgm:spPr/>
      <dgm:t>
        <a:bodyPr/>
        <a:lstStyle/>
        <a:p>
          <a:endParaRPr lang="en-US"/>
        </a:p>
      </dgm:t>
    </dgm:pt>
    <dgm:pt modelId="{EEBC8874-083B-4951-910C-1A4F1E375943}" type="sibTrans" cxnId="{2F31C485-3D2B-4309-95E9-40A0B13D038C}">
      <dgm:prSet/>
      <dgm:spPr/>
      <dgm:t>
        <a:bodyPr/>
        <a:lstStyle/>
        <a:p>
          <a:endParaRPr lang="en-US"/>
        </a:p>
      </dgm:t>
    </dgm:pt>
    <dgm:pt modelId="{CD326B9B-99E3-4264-93AB-A6F39C0E9130}">
      <dgm:prSet phldrT="[Text]" phldr="1"/>
      <dgm:spPr/>
      <dgm:t>
        <a:bodyPr/>
        <a:lstStyle/>
        <a:p>
          <a:endParaRPr lang="en-US" dirty="0"/>
        </a:p>
      </dgm:t>
    </dgm:pt>
    <dgm:pt modelId="{5A738B86-F611-4A71-B080-EC745DB8D574}" type="parTrans" cxnId="{8F33E54B-3D1A-4DAA-8960-5BF5CE921C8F}">
      <dgm:prSet/>
      <dgm:spPr/>
      <dgm:t>
        <a:bodyPr/>
        <a:lstStyle/>
        <a:p>
          <a:endParaRPr lang="en-US"/>
        </a:p>
      </dgm:t>
    </dgm:pt>
    <dgm:pt modelId="{7CE2ADC9-CF77-46BA-94F6-73B0109DBA1D}" type="sibTrans" cxnId="{8F33E54B-3D1A-4DAA-8960-5BF5CE921C8F}">
      <dgm:prSet/>
      <dgm:spPr/>
      <dgm:t>
        <a:bodyPr/>
        <a:lstStyle/>
        <a:p>
          <a:endParaRPr lang="en-US"/>
        </a:p>
      </dgm:t>
    </dgm:pt>
    <dgm:pt modelId="{05684A44-2FC3-4B6F-B10B-EDEC16D626D2}">
      <dgm:prSet phldrT="[Text]" phldr="1"/>
      <dgm:spPr/>
      <dgm:t>
        <a:bodyPr/>
        <a:lstStyle/>
        <a:p>
          <a:endParaRPr lang="en-US" dirty="0"/>
        </a:p>
      </dgm:t>
    </dgm:pt>
    <dgm:pt modelId="{6BC740A5-0FF7-4B1E-9FAC-585CA721D017}" type="parTrans" cxnId="{134B8912-FA4B-467F-9FE7-46A535D0E52F}">
      <dgm:prSet/>
      <dgm:spPr/>
      <dgm:t>
        <a:bodyPr/>
        <a:lstStyle/>
        <a:p>
          <a:endParaRPr lang="en-US"/>
        </a:p>
      </dgm:t>
    </dgm:pt>
    <dgm:pt modelId="{86CC01E6-8C93-4908-9B22-539BA31CBA88}" type="sibTrans" cxnId="{134B8912-FA4B-467F-9FE7-46A535D0E52F}">
      <dgm:prSet/>
      <dgm:spPr/>
      <dgm:t>
        <a:bodyPr/>
        <a:lstStyle/>
        <a:p>
          <a:endParaRPr lang="en-US"/>
        </a:p>
      </dgm:t>
    </dgm:pt>
    <dgm:pt modelId="{BFF4A48D-FE51-4FBD-B6FF-C49968AFE2D3}">
      <dgm:prSet phldrT="[Text]"/>
      <dgm:spPr/>
      <dgm:t>
        <a:bodyPr/>
        <a:lstStyle/>
        <a:p>
          <a:endParaRPr lang="en-US"/>
        </a:p>
      </dgm:t>
    </dgm:pt>
    <dgm:pt modelId="{E04B9373-35C8-41E4-B574-AF83BD19EAD5}" type="parTrans" cxnId="{D3573279-C7B4-4434-8FFB-5ACE22D27C10}">
      <dgm:prSet/>
      <dgm:spPr/>
      <dgm:t>
        <a:bodyPr/>
        <a:lstStyle/>
        <a:p>
          <a:endParaRPr lang="en-US"/>
        </a:p>
      </dgm:t>
    </dgm:pt>
    <dgm:pt modelId="{2B927F13-2F1C-4FD9-B5EA-95AD7399B9D1}" type="sibTrans" cxnId="{D3573279-C7B4-4434-8FFB-5ACE22D27C10}">
      <dgm:prSet/>
      <dgm:spPr/>
      <dgm:t>
        <a:bodyPr/>
        <a:lstStyle/>
        <a:p>
          <a:endParaRPr lang="en-US"/>
        </a:p>
      </dgm:t>
    </dgm:pt>
    <dgm:pt modelId="{09369591-E0CC-4731-A6A9-07D045F38ABA}">
      <dgm:prSet phldrT="[Text]" phldr="1" custScaleX="139886" custScaleY="54416" custLinFactY="-712" custLinFactNeighborX="47151" custLinFactNeighborY="-100000"/>
      <dgm:spPr/>
      <dgm:t>
        <a:bodyPr/>
        <a:lstStyle/>
        <a:p>
          <a:endParaRPr lang="en-US" dirty="0"/>
        </a:p>
      </dgm:t>
    </dgm:pt>
    <dgm:pt modelId="{570FFB97-465B-4745-99B0-99957E911E87}" type="parTrans" cxnId="{BE3C9BD2-71DB-4946-BD7A-053306BDB23F}">
      <dgm:prSet/>
      <dgm:spPr/>
      <dgm:t>
        <a:bodyPr/>
        <a:lstStyle/>
        <a:p>
          <a:endParaRPr lang="en-US"/>
        </a:p>
      </dgm:t>
    </dgm:pt>
    <dgm:pt modelId="{528E1C3E-74E2-40D4-B00F-5BB13279BE00}" type="sibTrans" cxnId="{BE3C9BD2-71DB-4946-BD7A-053306BDB23F}">
      <dgm:prSet/>
      <dgm:spPr/>
      <dgm:t>
        <a:bodyPr/>
        <a:lstStyle/>
        <a:p>
          <a:endParaRPr lang="en-US"/>
        </a:p>
      </dgm:t>
    </dgm:pt>
    <dgm:pt modelId="{731C42ED-F224-4FD0-9A45-942C17B5C36A}">
      <dgm:prSet phldrT="[Text]" phldr="1" custScaleX="139886" custScaleY="54416" custLinFactY="-712" custLinFactNeighborX="47151" custLinFactNeighborY="-100000"/>
      <dgm:spPr/>
      <dgm:t>
        <a:bodyPr/>
        <a:lstStyle/>
        <a:p>
          <a:endParaRPr lang="en-US" dirty="0"/>
        </a:p>
      </dgm:t>
    </dgm:pt>
    <dgm:pt modelId="{20865DE0-E13F-4B40-8D06-7C8E9996081D}" type="parTrans" cxnId="{E7135108-02DB-4272-87A3-A4EABBE89B37}">
      <dgm:prSet/>
      <dgm:spPr/>
      <dgm:t>
        <a:bodyPr/>
        <a:lstStyle/>
        <a:p>
          <a:endParaRPr lang="en-US"/>
        </a:p>
      </dgm:t>
    </dgm:pt>
    <dgm:pt modelId="{84DC5545-FF34-47F7-A7FE-673C3A14B42C}" type="sibTrans" cxnId="{E7135108-02DB-4272-87A3-A4EABBE89B37}">
      <dgm:prSet/>
      <dgm:spPr/>
      <dgm:t>
        <a:bodyPr/>
        <a:lstStyle/>
        <a:p>
          <a:endParaRPr lang="en-US"/>
        </a:p>
      </dgm:t>
    </dgm:pt>
    <dgm:pt modelId="{06276D4B-57A0-4EA8-9D7B-DA405A9EFA01}">
      <dgm:prSet phldrT="[Text]" custScaleX="139886" custScaleY="54416" custLinFactY="-712" custLinFactNeighborX="47151" custLinFactNeighborY="-100000"/>
      <dgm:spPr/>
      <dgm:t>
        <a:bodyPr/>
        <a:lstStyle/>
        <a:p>
          <a:endParaRPr lang="en-US"/>
        </a:p>
      </dgm:t>
    </dgm:pt>
    <dgm:pt modelId="{7F20782D-44AB-4864-9316-4AFB3C8156A4}" type="parTrans" cxnId="{BB4D36AB-63F3-463C-A901-865EEBB64F3C}">
      <dgm:prSet/>
      <dgm:spPr/>
      <dgm:t>
        <a:bodyPr/>
        <a:lstStyle/>
        <a:p>
          <a:endParaRPr lang="en-US"/>
        </a:p>
      </dgm:t>
    </dgm:pt>
    <dgm:pt modelId="{FBEDF257-B85E-4250-8D77-2497F167F30E}" type="sibTrans" cxnId="{BB4D36AB-63F3-463C-A901-865EEBB64F3C}">
      <dgm:prSet/>
      <dgm:spPr/>
      <dgm:t>
        <a:bodyPr/>
        <a:lstStyle/>
        <a:p>
          <a:endParaRPr lang="en-US"/>
        </a:p>
      </dgm:t>
    </dgm:pt>
    <dgm:pt modelId="{21FB92DB-1747-43FA-A4F5-2121A42DC88D}">
      <dgm:prSet phldrT="[Text]" custScaleX="139886" custScaleY="54416" custLinFactY="-712" custLinFactNeighborX="47151" custLinFactNeighborY="-100000"/>
      <dgm:spPr/>
      <dgm:t>
        <a:bodyPr/>
        <a:lstStyle/>
        <a:p>
          <a:endParaRPr lang="en-US"/>
        </a:p>
      </dgm:t>
    </dgm:pt>
    <dgm:pt modelId="{E94DC5E0-3F72-4131-A524-A05CD4634D85}" type="parTrans" cxnId="{0E1670FD-FBB8-467C-BE72-EAE46814E4DC}">
      <dgm:prSet/>
      <dgm:spPr/>
      <dgm:t>
        <a:bodyPr/>
        <a:lstStyle/>
        <a:p>
          <a:endParaRPr lang="en-US"/>
        </a:p>
      </dgm:t>
    </dgm:pt>
    <dgm:pt modelId="{93FDDA96-0171-4461-B3D0-F3AB7383F126}" type="sibTrans" cxnId="{0E1670FD-FBB8-467C-BE72-EAE46814E4DC}">
      <dgm:prSet/>
      <dgm:spPr/>
      <dgm:t>
        <a:bodyPr/>
        <a:lstStyle/>
        <a:p>
          <a:endParaRPr lang="en-US"/>
        </a:p>
      </dgm:t>
    </dgm:pt>
    <dgm:pt modelId="{71CB525F-BEBD-41CC-B499-9308C2F6DA37}">
      <dgm:prSet phldrT="[Text]" custScaleX="139886" custScaleY="54416" custLinFactY="-712" custLinFactNeighborX="47151" custLinFactNeighborY="-100000"/>
      <dgm:spPr/>
      <dgm:t>
        <a:bodyPr/>
        <a:lstStyle/>
        <a:p>
          <a:endParaRPr lang="en-US"/>
        </a:p>
      </dgm:t>
    </dgm:pt>
    <dgm:pt modelId="{A2A1A39E-780F-4F3E-8000-27FCCF94C243}" type="parTrans" cxnId="{656AD247-9E71-4B47-BF86-8A545A3E9601}">
      <dgm:prSet/>
      <dgm:spPr/>
      <dgm:t>
        <a:bodyPr/>
        <a:lstStyle/>
        <a:p>
          <a:endParaRPr lang="en-US"/>
        </a:p>
      </dgm:t>
    </dgm:pt>
    <dgm:pt modelId="{AF93D880-B371-4E15-9C8C-3DF328B72866}" type="sibTrans" cxnId="{656AD247-9E71-4B47-BF86-8A545A3E9601}">
      <dgm:prSet/>
      <dgm:spPr/>
      <dgm:t>
        <a:bodyPr/>
        <a:lstStyle/>
        <a:p>
          <a:endParaRPr lang="en-US"/>
        </a:p>
      </dgm:t>
    </dgm:pt>
    <dgm:pt modelId="{814BDDD7-F4B4-41D7-A1D8-4393D4AB8936}">
      <dgm:prSet phldrT="[Text]" custScaleX="139886" custScaleY="54416" custLinFactY="-712" custLinFactNeighborX="47151" custLinFactNeighborY="-100000"/>
      <dgm:spPr/>
      <dgm:t>
        <a:bodyPr/>
        <a:lstStyle/>
        <a:p>
          <a:endParaRPr lang="en-US"/>
        </a:p>
      </dgm:t>
    </dgm:pt>
    <dgm:pt modelId="{268E3630-A74C-4A81-BE7C-DA64346C51E1}" type="parTrans" cxnId="{11D30CA3-8D88-48B9-AFF8-8C678DE54150}">
      <dgm:prSet/>
      <dgm:spPr/>
      <dgm:t>
        <a:bodyPr/>
        <a:lstStyle/>
        <a:p>
          <a:endParaRPr lang="en-US"/>
        </a:p>
      </dgm:t>
    </dgm:pt>
    <dgm:pt modelId="{98AFB1C2-59F9-4B9F-9A00-E8A0AACA2CC0}" type="sibTrans" cxnId="{11D30CA3-8D88-48B9-AFF8-8C678DE54150}">
      <dgm:prSet/>
      <dgm:spPr/>
      <dgm:t>
        <a:bodyPr/>
        <a:lstStyle/>
        <a:p>
          <a:endParaRPr lang="en-US"/>
        </a:p>
      </dgm:t>
    </dgm:pt>
    <dgm:pt modelId="{D7E0B7AE-3AC9-4B52-A9A0-D6BA6621ED25}">
      <dgm:prSet phldrT="[Text]" custScaleX="139886" custScaleY="54416" custLinFactY="-712" custLinFactNeighborX="47151" custLinFactNeighborY="-100000"/>
      <dgm:spPr/>
      <dgm:t>
        <a:bodyPr/>
        <a:lstStyle/>
        <a:p>
          <a:endParaRPr lang="en-US"/>
        </a:p>
      </dgm:t>
    </dgm:pt>
    <dgm:pt modelId="{8B086DEC-FF54-415B-82CA-E4BCA485645A}" type="parTrans" cxnId="{B9981166-8B97-419F-A69B-A12F76C628EF}">
      <dgm:prSet/>
      <dgm:spPr/>
      <dgm:t>
        <a:bodyPr/>
        <a:lstStyle/>
        <a:p>
          <a:endParaRPr lang="en-US"/>
        </a:p>
      </dgm:t>
    </dgm:pt>
    <dgm:pt modelId="{89252AD7-A972-4BAD-B051-DBE6C502D298}" type="sibTrans" cxnId="{B9981166-8B97-419F-A69B-A12F76C628EF}">
      <dgm:prSet/>
      <dgm:spPr/>
      <dgm:t>
        <a:bodyPr/>
        <a:lstStyle/>
        <a:p>
          <a:endParaRPr lang="en-US"/>
        </a:p>
      </dgm:t>
    </dgm:pt>
    <dgm:pt modelId="{45015C41-9921-449B-9443-D15F13AEF3C3}">
      <dgm:prSet phldrT="[Text]" custT="1"/>
      <dgm:spPr/>
      <dgm:t>
        <a:bodyPr/>
        <a:lstStyle/>
        <a:p>
          <a:r>
            <a:rPr lang="bn-BD" sz="4800" dirty="0" smtClean="0">
              <a:latin typeface="NikoshBAN" pitchFamily="2" charset="0"/>
              <a:cs typeface="NikoshBAN" pitchFamily="2" charset="0"/>
            </a:rPr>
            <a:t>সম্পদ-হ্রাস</a:t>
          </a:r>
          <a:endParaRPr lang="en-US" sz="4800" dirty="0">
            <a:latin typeface="NikoshBAN" pitchFamily="2" charset="0"/>
            <a:cs typeface="NikoshBAN" pitchFamily="2" charset="0"/>
          </a:endParaRPr>
        </a:p>
      </dgm:t>
    </dgm:pt>
    <dgm:pt modelId="{7D7DE5EB-8494-4F95-AFEB-7C7F16693546}" type="parTrans" cxnId="{2285D4C5-2F41-442E-BDC8-E2751D9F8A48}">
      <dgm:prSet/>
      <dgm:spPr/>
      <dgm:t>
        <a:bodyPr/>
        <a:lstStyle/>
        <a:p>
          <a:endParaRPr lang="en-US"/>
        </a:p>
      </dgm:t>
    </dgm:pt>
    <dgm:pt modelId="{8E223200-42CE-4A24-89C5-EB08B121B4BC}" type="sibTrans" cxnId="{2285D4C5-2F41-442E-BDC8-E2751D9F8A48}">
      <dgm:prSet/>
      <dgm:spPr/>
      <dgm:t>
        <a:bodyPr/>
        <a:lstStyle/>
        <a:p>
          <a:endParaRPr lang="en-US"/>
        </a:p>
      </dgm:t>
    </dgm:pt>
    <dgm:pt modelId="{D99E2D1A-F115-46E1-9D88-DB2150A19428}" type="pres">
      <dgm:prSet presAssocID="{2B1CDD4D-C4F0-4D0E-9CDE-578429B4B481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FCC42F-7721-4266-B02C-96C78174F2C5}" type="pres">
      <dgm:prSet presAssocID="{2B1CDD4D-C4F0-4D0E-9CDE-578429B4B481}" presName="diamond" presStyleLbl="bgShp" presStyleIdx="0" presStyleCnt="1" custScaleX="133333"/>
      <dgm:spPr/>
    </dgm:pt>
    <dgm:pt modelId="{EA6649BE-75A0-4937-8998-A6AAC908DC36}" type="pres">
      <dgm:prSet presAssocID="{2B1CDD4D-C4F0-4D0E-9CDE-578429B4B481}" presName="quad1" presStyleLbl="node1" presStyleIdx="0" presStyleCnt="4" custScaleX="147656" custScaleY="47436" custLinFactNeighborX="-43266" custLinFactNeighborY="-215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327B4-7BC3-4781-9BB4-5A4DE807C827}" type="pres">
      <dgm:prSet presAssocID="{2B1CDD4D-C4F0-4D0E-9CDE-578429B4B481}" presName="quad2" presStyleLbl="node1" presStyleIdx="1" presStyleCnt="4" custScaleX="145014" custScaleY="48148" custLinFactNeighborX="72792" custLinFactNeighborY="-502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049681-A51F-4BE0-8BF0-F44E2FAC2453}" type="pres">
      <dgm:prSet presAssocID="{2B1CDD4D-C4F0-4D0E-9CDE-578429B4B481}" presName="quad3" presStyleLbl="node1" presStyleIdx="2" presStyleCnt="4" custScaleX="139886" custScaleY="54416" custLinFactNeighborX="-47928" custLinFactNeighborY="-804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7230BA-944C-4FC4-88CD-6D9669922366}" type="pres">
      <dgm:prSet presAssocID="{2B1CDD4D-C4F0-4D0E-9CDE-578429B4B481}" presName="quad4" presStyleLbl="node1" presStyleIdx="3" presStyleCnt="4" custScaleX="139886" custScaleY="54416" custLinFactNeighborX="47151" custLinFactNeighborY="-829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1670FD-FBB8-467C-BE72-EAE46814E4DC}" srcId="{2B1CDD4D-C4F0-4D0E-9CDE-578429B4B481}" destId="{21FB92DB-1747-43FA-A4F5-2121A42DC88D}" srcOrd="5" destOrd="0" parTransId="{E94DC5E0-3F72-4131-A524-A05CD4634D85}" sibTransId="{93FDDA96-0171-4461-B3D0-F3AB7383F126}"/>
    <dgm:cxn modelId="{56640833-C5EE-4DA4-AA51-66F37225B02E}" type="presOf" srcId="{4FFF7F96-084B-47B9-8DC0-DA827C1E7F43}" destId="{EA6649BE-75A0-4937-8998-A6AAC908DC36}" srcOrd="0" destOrd="0" presId="urn:microsoft.com/office/officeart/2005/8/layout/matrix3"/>
    <dgm:cxn modelId="{B835E4AE-5DE3-4D5E-B0F9-1BD5ACE5F5A3}" srcId="{2B1CDD4D-C4F0-4D0E-9CDE-578429B4B481}" destId="{DE96CC32-AABE-4FF0-9549-1D6C1EB2DC4A}" srcOrd="1" destOrd="0" parTransId="{D4DCFB99-BD86-4328-830E-1B0D4F459E6D}" sibTransId="{13688A2D-6F00-496E-AD2E-3E48BE77006B}"/>
    <dgm:cxn modelId="{BA3A5B9B-B215-4F1F-8019-2504B4A72F8E}" type="presOf" srcId="{335B041C-BC70-416B-940A-9F0992B2CB7B}" destId="{F7049681-A51F-4BE0-8BF0-F44E2FAC2453}" srcOrd="0" destOrd="0" presId="urn:microsoft.com/office/officeart/2005/8/layout/matrix3"/>
    <dgm:cxn modelId="{E7135108-02DB-4272-87A3-A4EABBE89B37}" srcId="{2B1CDD4D-C4F0-4D0E-9CDE-578429B4B481}" destId="{731C42ED-F224-4FD0-9A45-942C17B5C36A}" srcOrd="9" destOrd="0" parTransId="{20865DE0-E13F-4B40-8D06-7C8E9996081D}" sibTransId="{84DC5545-FF34-47F7-A7FE-673C3A14B42C}"/>
    <dgm:cxn modelId="{8F33E54B-3D1A-4DAA-8960-5BF5CE921C8F}" srcId="{2B1CDD4D-C4F0-4D0E-9CDE-578429B4B481}" destId="{CD326B9B-99E3-4264-93AB-A6F39C0E9130}" srcOrd="11" destOrd="0" parTransId="{5A738B86-F611-4A71-B080-EC745DB8D574}" sibTransId="{7CE2ADC9-CF77-46BA-94F6-73B0109DBA1D}"/>
    <dgm:cxn modelId="{B9981166-8B97-419F-A69B-A12F76C628EF}" srcId="{2B1CDD4D-C4F0-4D0E-9CDE-578429B4B481}" destId="{D7E0B7AE-3AC9-4B52-A9A0-D6BA6621ED25}" srcOrd="13" destOrd="0" parTransId="{8B086DEC-FF54-415B-82CA-E4BCA485645A}" sibTransId="{89252AD7-A972-4BAD-B051-DBE6C502D298}"/>
    <dgm:cxn modelId="{6A808003-D558-4E5A-8C0E-5440DE7AB380}" type="presOf" srcId="{45015C41-9921-449B-9443-D15F13AEF3C3}" destId="{F57230BA-944C-4FC4-88CD-6D9669922366}" srcOrd="0" destOrd="0" presId="urn:microsoft.com/office/officeart/2005/8/layout/matrix3"/>
    <dgm:cxn modelId="{D3573279-C7B4-4434-8FFB-5ACE22D27C10}" srcId="{2B1CDD4D-C4F0-4D0E-9CDE-578429B4B481}" destId="{BFF4A48D-FE51-4FBD-B6FF-C49968AFE2D3}" srcOrd="4" destOrd="0" parTransId="{E04B9373-35C8-41E4-B574-AF83BD19EAD5}" sibTransId="{2B927F13-2F1C-4FD9-B5EA-95AD7399B9D1}"/>
    <dgm:cxn modelId="{134B8912-FA4B-467F-9FE7-46A535D0E52F}" srcId="{2B1CDD4D-C4F0-4D0E-9CDE-578429B4B481}" destId="{05684A44-2FC3-4B6F-B10B-EDEC16D626D2}" srcOrd="10" destOrd="0" parTransId="{6BC740A5-0FF7-4B1E-9FAC-585CA721D017}" sibTransId="{86CC01E6-8C93-4908-9B22-539BA31CBA88}"/>
    <dgm:cxn modelId="{52B4114F-0CE6-4B6E-ABD8-AB3E94D0B511}" srcId="{2B1CDD4D-C4F0-4D0E-9CDE-578429B4B481}" destId="{4FFF7F96-084B-47B9-8DC0-DA827C1E7F43}" srcOrd="0" destOrd="0" parTransId="{A1DCF196-B6D6-4BB7-91FE-6067582959E7}" sibTransId="{7D3AAF4B-607F-4A0D-9F97-132DC4C6E79C}"/>
    <dgm:cxn modelId="{11D30CA3-8D88-48B9-AFF8-8C678DE54150}" srcId="{2B1CDD4D-C4F0-4D0E-9CDE-578429B4B481}" destId="{814BDDD7-F4B4-41D7-A1D8-4393D4AB8936}" srcOrd="12" destOrd="0" parTransId="{268E3630-A74C-4A81-BE7C-DA64346C51E1}" sibTransId="{98AFB1C2-59F9-4B9F-9A00-E8A0AACA2CC0}"/>
    <dgm:cxn modelId="{2285D4C5-2F41-442E-BDC8-E2751D9F8A48}" srcId="{2B1CDD4D-C4F0-4D0E-9CDE-578429B4B481}" destId="{45015C41-9921-449B-9443-D15F13AEF3C3}" srcOrd="3" destOrd="0" parTransId="{7D7DE5EB-8494-4F95-AFEB-7C7F16693546}" sibTransId="{8E223200-42CE-4A24-89C5-EB08B121B4BC}"/>
    <dgm:cxn modelId="{2F31C485-3D2B-4309-95E9-40A0B13D038C}" srcId="{2B1CDD4D-C4F0-4D0E-9CDE-578429B4B481}" destId="{335B041C-BC70-416B-940A-9F0992B2CB7B}" srcOrd="2" destOrd="0" parTransId="{29A67E34-EB08-4ED9-A424-ADB08CDB5623}" sibTransId="{EEBC8874-083B-4951-910C-1A4F1E375943}"/>
    <dgm:cxn modelId="{EFEE25D2-8460-4B8D-9B02-5763ADE768A7}" type="presOf" srcId="{2B1CDD4D-C4F0-4D0E-9CDE-578429B4B481}" destId="{D99E2D1A-F115-46E1-9D88-DB2150A19428}" srcOrd="0" destOrd="0" presId="urn:microsoft.com/office/officeart/2005/8/layout/matrix3"/>
    <dgm:cxn modelId="{BB4D36AB-63F3-463C-A901-865EEBB64F3C}" srcId="{2B1CDD4D-C4F0-4D0E-9CDE-578429B4B481}" destId="{06276D4B-57A0-4EA8-9D7B-DA405A9EFA01}" srcOrd="7" destOrd="0" parTransId="{7F20782D-44AB-4864-9316-4AFB3C8156A4}" sibTransId="{FBEDF257-B85E-4250-8D77-2497F167F30E}"/>
    <dgm:cxn modelId="{F50A01F0-0F3D-4AA8-BD37-18DB0EB54428}" type="presOf" srcId="{DE96CC32-AABE-4FF0-9549-1D6C1EB2DC4A}" destId="{B8C327B4-7BC3-4781-9BB4-5A4DE807C827}" srcOrd="0" destOrd="0" presId="urn:microsoft.com/office/officeart/2005/8/layout/matrix3"/>
    <dgm:cxn modelId="{BE3C9BD2-71DB-4946-BD7A-053306BDB23F}" srcId="{2B1CDD4D-C4F0-4D0E-9CDE-578429B4B481}" destId="{09369591-E0CC-4731-A6A9-07D045F38ABA}" srcOrd="8" destOrd="0" parTransId="{570FFB97-465B-4745-99B0-99957E911E87}" sibTransId="{528E1C3E-74E2-40D4-B00F-5BB13279BE00}"/>
    <dgm:cxn modelId="{656AD247-9E71-4B47-BF86-8A545A3E9601}" srcId="{2B1CDD4D-C4F0-4D0E-9CDE-578429B4B481}" destId="{71CB525F-BEBD-41CC-B499-9308C2F6DA37}" srcOrd="6" destOrd="0" parTransId="{A2A1A39E-780F-4F3E-8000-27FCCF94C243}" sibTransId="{AF93D880-B371-4E15-9C8C-3DF328B72866}"/>
    <dgm:cxn modelId="{63F7B1E8-620A-4BCD-86A9-55215C1BD754}" type="presParOf" srcId="{D99E2D1A-F115-46E1-9D88-DB2150A19428}" destId="{B6FCC42F-7721-4266-B02C-96C78174F2C5}" srcOrd="0" destOrd="0" presId="urn:microsoft.com/office/officeart/2005/8/layout/matrix3"/>
    <dgm:cxn modelId="{4F3C6F1C-B73E-4919-A32D-FFE0CE6C4CD0}" type="presParOf" srcId="{D99E2D1A-F115-46E1-9D88-DB2150A19428}" destId="{EA6649BE-75A0-4937-8998-A6AAC908DC36}" srcOrd="1" destOrd="0" presId="urn:microsoft.com/office/officeart/2005/8/layout/matrix3"/>
    <dgm:cxn modelId="{EAE285FC-076F-4E69-AE63-EA9CB047D635}" type="presParOf" srcId="{D99E2D1A-F115-46E1-9D88-DB2150A19428}" destId="{B8C327B4-7BC3-4781-9BB4-5A4DE807C827}" srcOrd="2" destOrd="0" presId="urn:microsoft.com/office/officeart/2005/8/layout/matrix3"/>
    <dgm:cxn modelId="{BF58EAEC-D59E-42B6-9426-A60ED31CF461}" type="presParOf" srcId="{D99E2D1A-F115-46E1-9D88-DB2150A19428}" destId="{F7049681-A51F-4BE0-8BF0-F44E2FAC2453}" srcOrd="3" destOrd="0" presId="urn:microsoft.com/office/officeart/2005/8/layout/matrix3"/>
    <dgm:cxn modelId="{284A6335-8383-48D9-98E4-96F8770755BA}" type="presParOf" srcId="{D99E2D1A-F115-46E1-9D88-DB2150A19428}" destId="{F57230BA-944C-4FC4-88CD-6D9669922366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CC42F-7721-4266-B02C-96C78174F2C5}">
      <dsp:nvSpPr>
        <dsp:cNvPr id="0" name=""/>
        <dsp:cNvSpPr/>
      </dsp:nvSpPr>
      <dsp:spPr>
        <a:xfrm>
          <a:off x="-89757" y="0"/>
          <a:ext cx="9375469" cy="703162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6649BE-75A0-4937-8998-A6AAC908DC36}">
      <dsp:nvSpPr>
        <dsp:cNvPr id="0" name=""/>
        <dsp:cNvSpPr/>
      </dsp:nvSpPr>
      <dsp:spPr>
        <a:xfrm>
          <a:off x="0" y="78128"/>
          <a:ext cx="4049217" cy="13008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itchFamily="2" charset="0"/>
              <a:cs typeface="NikoshBAN" pitchFamily="2" charset="0"/>
            </a:rPr>
            <a:t>ডেবিট(গ্রহীতা)	</a:t>
          </a:r>
          <a:endParaRPr lang="en-US" sz="4000" kern="1200" dirty="0">
            <a:latin typeface="NikoshBAN" pitchFamily="2" charset="0"/>
            <a:cs typeface="NikoshBAN" pitchFamily="2" charset="0"/>
          </a:endParaRPr>
        </a:p>
      </dsp:txBody>
      <dsp:txXfrm>
        <a:off x="63502" y="141630"/>
        <a:ext cx="3922213" cy="1173848"/>
      </dsp:txXfrm>
    </dsp:sp>
    <dsp:sp modelId="{B8C327B4-7BC3-4781-9BB4-5A4DE807C827}">
      <dsp:nvSpPr>
        <dsp:cNvPr id="0" name=""/>
        <dsp:cNvSpPr/>
      </dsp:nvSpPr>
      <dsp:spPr>
        <a:xfrm>
          <a:off x="5219189" y="0"/>
          <a:ext cx="3976765" cy="13203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kern="1200" dirty="0" smtClean="0">
              <a:latin typeface="NikoshBAN" pitchFamily="2" charset="0"/>
              <a:cs typeface="NikoshBAN" pitchFamily="2" charset="0"/>
            </a:rPr>
            <a:t>ক্রেডিট(দাতা)  </a:t>
          </a:r>
          <a:endParaRPr lang="en-US" sz="4400" kern="1200" dirty="0">
            <a:latin typeface="NikoshBAN" pitchFamily="2" charset="0"/>
            <a:cs typeface="NikoshBAN" pitchFamily="2" charset="0"/>
          </a:endParaRPr>
        </a:p>
      </dsp:txBody>
      <dsp:txXfrm>
        <a:off x="5283644" y="64455"/>
        <a:ext cx="3847855" cy="1191467"/>
      </dsp:txXfrm>
    </dsp:sp>
    <dsp:sp modelId="{F7049681-A51F-4BE0-8BF0-F44E2FAC2453}">
      <dsp:nvSpPr>
        <dsp:cNvPr id="0" name=""/>
        <dsp:cNvSpPr/>
      </dsp:nvSpPr>
      <dsp:spPr>
        <a:xfrm>
          <a:off x="0" y="1416257"/>
          <a:ext cx="3836138" cy="14922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800" kern="1200" dirty="0" smtClean="0">
              <a:latin typeface="NikoshBAN" pitchFamily="2" charset="0"/>
              <a:cs typeface="NikoshBAN" pitchFamily="2" charset="0"/>
            </a:rPr>
            <a:t>সম্পদ-বৃদ্ধি </a:t>
          </a:r>
          <a:endParaRPr lang="en-US" sz="4800" kern="1200" dirty="0">
            <a:latin typeface="NikoshBAN" pitchFamily="2" charset="0"/>
            <a:cs typeface="NikoshBAN" pitchFamily="2" charset="0"/>
          </a:endParaRPr>
        </a:p>
      </dsp:txBody>
      <dsp:txXfrm>
        <a:off x="72846" y="1489103"/>
        <a:ext cx="3690446" cy="1346575"/>
      </dsp:txXfrm>
    </dsp:sp>
    <dsp:sp modelId="{F57230BA-944C-4FC4-88CD-6D9669922366}">
      <dsp:nvSpPr>
        <dsp:cNvPr id="0" name=""/>
        <dsp:cNvSpPr/>
      </dsp:nvSpPr>
      <dsp:spPr>
        <a:xfrm>
          <a:off x="5359816" y="1345231"/>
          <a:ext cx="3836138" cy="14922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800" kern="1200" dirty="0" smtClean="0">
              <a:latin typeface="NikoshBAN" pitchFamily="2" charset="0"/>
              <a:cs typeface="NikoshBAN" pitchFamily="2" charset="0"/>
            </a:rPr>
            <a:t>সম্পদ-হ্রাস</a:t>
          </a:r>
          <a:endParaRPr lang="en-US" sz="4800" kern="1200" dirty="0">
            <a:latin typeface="NikoshBAN" pitchFamily="2" charset="0"/>
            <a:cs typeface="NikoshBAN" pitchFamily="2" charset="0"/>
          </a:endParaRPr>
        </a:p>
      </dsp:txBody>
      <dsp:txXfrm>
        <a:off x="5432662" y="1418077"/>
        <a:ext cx="3690446" cy="13465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A32EC-3B7E-4B4E-A757-F51B9D6D5427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830EA-F15C-49BA-928F-0BB099E98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46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830EA-F15C-49BA-928F-0BB099E98F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43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910" y="990600"/>
            <a:ext cx="6017972" cy="6629400"/>
          </a:xfrm>
          <a:solidFill>
            <a:srgbClr val="7030A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isometricBottomDown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>
            <a:normAutofit/>
          </a:bodyPr>
          <a:lstStyle/>
          <a:p>
            <a:r>
              <a:rPr lang="en-US" sz="13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13800" dirty="0" smtClean="0">
                <a:latin typeface="NikoshBAN" pitchFamily="2" charset="0"/>
                <a:cs typeface="NikoshBAN" pitchFamily="2" charset="0"/>
              </a:rPr>
            </a:br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স্বা গ ত ম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558" y="152400"/>
            <a:ext cx="2690648" cy="2362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20" y="152400"/>
            <a:ext cx="266538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84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782" y="27709"/>
            <a:ext cx="9144000" cy="6858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ctr">
              <a:buNone/>
            </a:pP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Doel-1612i3\Desktop\BASIR\Untitled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76201"/>
            <a:ext cx="2590799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2971800"/>
            <a:ext cx="8686800" cy="3733800"/>
          </a:xfrm>
          <a:prstGeom prst="rect">
            <a:avLst/>
          </a:prstGeom>
          <a:solidFill>
            <a:srgbClr val="92D050"/>
          </a:solidFill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>
              <a:buFont typeface="Wingdings 3"/>
              <a:buNone/>
            </a:pPr>
            <a:r>
              <a:rPr lang="bn-BD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নামঃ</a:t>
            </a:r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মোঃবাছির আহাম্মদ </a:t>
            </a:r>
            <a:endParaRPr lang="en-US" sz="44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Font typeface="Wingdings 3"/>
              <a:buNone/>
            </a:pPr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ব্যবসায় শিক্ষা) </a:t>
            </a:r>
          </a:p>
          <a:p>
            <a:pPr marL="0" indent="0" algn="ctr">
              <a:buFont typeface="Wingdings 3"/>
              <a:buNone/>
            </a:pPr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মেটংঘর বি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এম উচ্চ বিদ্যালয় </a:t>
            </a:r>
            <a:endParaRPr lang="en-US" sz="36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Font typeface="Wingdings 3"/>
              <a:buNone/>
            </a:pPr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মুরাদনগর, কুমিল্লা। </a:t>
            </a:r>
          </a:p>
          <a:p>
            <a:pPr marL="0" indent="0" algn="ctr">
              <a:buFont typeface="Wingdings 3"/>
              <a:buNone/>
            </a:pP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E-mail: </a:t>
            </a:r>
            <a:r>
              <a:rPr lang="en-US" sz="3200" b="1" dirty="0" smtClean="0">
                <a:solidFill>
                  <a:srgbClr val="002060"/>
                </a:solidFill>
                <a:latin typeface="+mj-lt"/>
                <a:cs typeface="NikoshBAN" pitchFamily="2" charset="0"/>
              </a:rPr>
              <a:t>bachhir</a:t>
            </a:r>
            <a:r>
              <a:rPr lang="en-US" sz="32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1978@gmail.com</a:t>
            </a:r>
          </a:p>
          <a:p>
            <a:pPr marL="0" indent="0" algn="ctr">
              <a:buFont typeface="Wingdings 3"/>
              <a:buNone/>
            </a:pP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Cell phone : 01823006515</a:t>
            </a:r>
            <a:r>
              <a:rPr lang="bn-BD" sz="32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bn-BD" sz="3200" dirty="0" smtClean="0">
              <a:solidFill>
                <a:srgbClr val="00B0F0"/>
              </a:solidFill>
            </a:endParaRPr>
          </a:p>
          <a:p>
            <a:pPr marL="0" indent="0" algn="ctr">
              <a:buFont typeface="Wingdings 3"/>
              <a:buNone/>
            </a:pPr>
            <a:endParaRPr lang="bn-BD" sz="2800" dirty="0" smtClean="0"/>
          </a:p>
          <a:p>
            <a:pPr marL="0" indent="0">
              <a:buFont typeface="Wingdings 3"/>
              <a:buNone/>
            </a:pP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6651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309" y="145473"/>
            <a:ext cx="8763000" cy="65601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6000" u="sng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বিষয়ঃ হিসাববিজ্ঞান </a:t>
            </a: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শ্রেণিঃ নবম </a:t>
            </a: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অধ্যায়ঃ পঞ্চম </a:t>
            </a: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পাঠঃ হিসাব </a:t>
            </a: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5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০ মিনিট </a:t>
            </a: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তারিখঃ২৮/১১/২০১৩ খ্রি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BD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51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0" y="381000"/>
            <a:ext cx="9144000" cy="609600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600" u="sng" dirty="0" smtClean="0">
                <a:latin typeface="NikoshBAN" pitchFamily="2" charset="0"/>
                <a:cs typeface="NikoshBAN" pitchFamily="2" charset="0"/>
              </a:rPr>
              <a:t>শিখন ফল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(ক) হিসাবের বৈশিষ্ট্য ব্যাখ্যা করতে পারবে।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(খ) 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T”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ছক ও “চলমান জের”ছক ব্যবহার করে হিসাব সংরক্ষণ করতে পারবে।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(গ) দুতরফা দাখিলা পদ্ধতি অনুযায়ী সংশ্লিষ্ট হিসাবের ডেবিট ও ক্রেডিট নির্ণয়  করতে পারবে।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3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14745" y="0"/>
            <a:ext cx="8839200" cy="655320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3900" dirty="0" smtClean="0"/>
              <a:t> </a:t>
            </a:r>
            <a:endParaRPr lang="en-US" sz="239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45" y="1906881"/>
            <a:ext cx="3962401" cy="2438400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45" y="2209800"/>
            <a:ext cx="4038600" cy="230138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530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02362"/>
          </a:xfrm>
        </p:spPr>
        <p:txBody>
          <a:bodyPr>
            <a:normAutofit/>
          </a:bodyPr>
          <a:lstStyle/>
          <a:p>
            <a:r>
              <a:rPr lang="bn-BD" sz="34400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হিসাব  </a:t>
            </a:r>
            <a:endParaRPr lang="en-US" sz="34400" u="sng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17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Diagonal Corner Rectangle 2"/>
          <p:cNvSpPr/>
          <p:nvPr/>
        </p:nvSpPr>
        <p:spPr>
          <a:xfrm>
            <a:off x="1066800" y="990600"/>
            <a:ext cx="7315200" cy="533400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2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640080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bn-BD" sz="166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কাজ-১</a:t>
            </a:r>
            <a:r>
              <a:rPr lang="bn-BD" sz="66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6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হিসাব কী ?</a:t>
            </a:r>
            <a:b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(একক কাজ)</a:t>
            </a:r>
            <a:b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সময়ঃ ৩ মিনিট   </a:t>
            </a:r>
            <a:endParaRPr lang="en-US" sz="7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58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6553200"/>
          </a:xfrm>
          <a:solidFill>
            <a:srgbClr val="7030A0"/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226659"/>
              </p:ext>
            </p:extLst>
          </p:nvPr>
        </p:nvGraphicFramePr>
        <p:xfrm>
          <a:off x="228600" y="457200"/>
          <a:ext cx="8763000" cy="2730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75"/>
                <a:gridCol w="1825625"/>
                <a:gridCol w="584200"/>
                <a:gridCol w="1027386"/>
                <a:gridCol w="906517"/>
                <a:gridCol w="1799897"/>
                <a:gridCol w="609600"/>
                <a:gridCol w="914400"/>
              </a:tblGrid>
              <a:tr h="381000">
                <a:tc>
                  <a:txBody>
                    <a:bodyPr/>
                    <a:lstStyle/>
                    <a:p>
                      <a:endParaRPr lang="bn-BD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4400" dirty="0" smtClean="0">
                          <a:latin typeface="NikoshBAN" pitchFamily="2" charset="0"/>
                          <a:cs typeface="NikoshBAN" pitchFamily="2" charset="0"/>
                        </a:rPr>
                        <a:t>তাং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bn-BD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bn-BD" sz="4400" dirty="0" smtClean="0">
                          <a:latin typeface="NikoshBAN" pitchFamily="2" charset="0"/>
                          <a:cs typeface="NikoshBAN" pitchFamily="2" charset="0"/>
                        </a:rPr>
                        <a:t>বিবরণ</a:t>
                      </a:r>
                      <a:r>
                        <a:rPr lang="bn-BD" sz="4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জা</a:t>
                      </a:r>
                    </a:p>
                    <a:p>
                      <a:r>
                        <a:rPr lang="bn-BD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পৃঃ 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bn-BD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টাকা 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bn-BD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4400" dirty="0" smtClean="0">
                          <a:latin typeface="NikoshBAN" pitchFamily="2" charset="0"/>
                          <a:cs typeface="NikoshBAN" pitchFamily="2" charset="0"/>
                        </a:rPr>
                        <a:t>তাং</a:t>
                      </a:r>
                      <a:r>
                        <a:rPr lang="bn-BD" sz="4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bn-BD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bn-BD" sz="4400" dirty="0" smtClean="0">
                          <a:latin typeface="NikoshBAN" pitchFamily="2" charset="0"/>
                          <a:cs typeface="NikoshBAN" pitchFamily="2" charset="0"/>
                        </a:rPr>
                        <a:t>বিবরণ 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জা</a:t>
                      </a:r>
                    </a:p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পৃঃ</a:t>
                      </a:r>
                      <a:r>
                        <a:rPr lang="bn-BD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bn-BD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টাকা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1541929"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821625"/>
              </p:ext>
            </p:extLst>
          </p:nvPr>
        </p:nvGraphicFramePr>
        <p:xfrm>
          <a:off x="228599" y="3733800"/>
          <a:ext cx="8763001" cy="2556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035"/>
                <a:gridCol w="1650679"/>
                <a:gridCol w="675781"/>
                <a:gridCol w="1240779"/>
                <a:gridCol w="1240779"/>
                <a:gridCol w="1501748"/>
                <a:gridCol w="1600200"/>
              </a:tblGrid>
              <a:tr h="914400">
                <a:tc>
                  <a:txBody>
                    <a:bodyPr/>
                    <a:lstStyle/>
                    <a:p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তাং</a:t>
                      </a:r>
                      <a:r>
                        <a:rPr lang="bn-BD" sz="4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4400" dirty="0" smtClean="0">
                          <a:latin typeface="NikoshBAN" pitchFamily="2" charset="0"/>
                          <a:cs typeface="NikoshBAN" pitchFamily="2" charset="0"/>
                        </a:rPr>
                        <a:t>বিবরণ 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জাঃ</a:t>
                      </a:r>
                    </a:p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পৃঃ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ডেবিট</a:t>
                      </a:r>
                    </a:p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ক্রেডিট</a:t>
                      </a:r>
                    </a:p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টাকা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ব্যালেন্স বা জের</a:t>
                      </a:r>
                      <a:r>
                        <a:rPr lang="bn-BD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1367753"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ডেবিট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টাকা 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ক্রেডিট</a:t>
                      </a:r>
                      <a:r>
                        <a:rPr lang="en-US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টাকা 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5943600" y="5334000"/>
            <a:ext cx="30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65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340426" y="304800"/>
            <a:ext cx="7270173" cy="640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u="sng" dirty="0" smtClean="0">
                <a:latin typeface="NikoshBAN" pitchFamily="2" charset="0"/>
                <a:cs typeface="NikoshBAN" pitchFamily="2" charset="0"/>
              </a:rPr>
              <a:t>কাজ-২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হিসাবের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“T”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ছক ও “চলমান জের” ছকের তিনটি করে বৈশিষ্ট্য লিখ। (জোড়ায় কাজ) 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সময়ঃ ৭ মিনিট   </a:t>
            </a:r>
          </a:p>
          <a:p>
            <a:pPr algn="ctr"/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90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89307424"/>
              </p:ext>
            </p:extLst>
          </p:nvPr>
        </p:nvGraphicFramePr>
        <p:xfrm>
          <a:off x="408708" y="228600"/>
          <a:ext cx="8582891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27748415"/>
              </p:ext>
            </p:extLst>
          </p:nvPr>
        </p:nvGraphicFramePr>
        <p:xfrm>
          <a:off x="-1" y="-173620"/>
          <a:ext cx="9195955" cy="7031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07818" y="2803923"/>
            <a:ext cx="2758786" cy="13281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দায়-হ্রাস</a:t>
            </a:r>
            <a:endParaRPr lang="en-US" sz="4800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07818" y="4099323"/>
            <a:ext cx="2758786" cy="13281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আয়-হ্রাস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07818" y="5394723"/>
            <a:ext cx="2758786" cy="13281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ব্যয়-বৃদ্ধি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48400" y="5394723"/>
            <a:ext cx="2758786" cy="13281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ব্যয়-হ্রাস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248400" y="4078541"/>
            <a:ext cx="2758786" cy="13281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আয়-বৃদ্ধি</a:t>
            </a:r>
            <a:endParaRPr lang="en-US" sz="3600" dirty="0"/>
          </a:p>
        </p:txBody>
      </p:sp>
      <p:sp>
        <p:nvSpPr>
          <p:cNvPr id="10" name="Rounded Rectangle 9"/>
          <p:cNvSpPr/>
          <p:nvPr/>
        </p:nvSpPr>
        <p:spPr>
          <a:xfrm>
            <a:off x="6248400" y="2748505"/>
            <a:ext cx="2758786" cy="13281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দায় বৃদ্ধি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4038600" y="447554"/>
            <a:ext cx="1149494" cy="390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3886200" y="1819154"/>
            <a:ext cx="1456026" cy="390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3200399" y="3284272"/>
            <a:ext cx="2835419" cy="390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3200399" y="4579672"/>
            <a:ext cx="2682153" cy="390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3200399" y="5875072"/>
            <a:ext cx="2682153" cy="390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9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4" grpId="0">
        <p:bldAsOne/>
      </p:bldGraphic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564" y="-76200"/>
            <a:ext cx="8991600" cy="6934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u="sng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u="sng" dirty="0" smtClean="0">
                <a:latin typeface="NikoshBAN" pitchFamily="2" charset="0"/>
                <a:cs typeface="NikoshBAN" pitchFamily="2" charset="0"/>
              </a:rPr>
              <a:t>কাজ-৩(দলগত)সময়-৬ মিনিট  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নিচে উল্লেখিত তিনটি লেনদেনের ডেবিট ও ক্রেডিট নির্ণয় করঃ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নগদে মাল ক্রয় ৫০০ টাকা।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২।যন্ত্রপাতি ক্রয় ২০০০ টাকা।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 বাড়িভাড়া পাওয়া গেল ১০০০ টাকা।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(দলগত কাজ) সময়-৬ মিনিট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স্বরুপ-নগদে মাল বিক্রয় ৮০০ টাকা।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নগদান হিসাব ডেবিট-৮০০ টাকা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	   বিক্রয় হিসাব ক্রেডিট-		    ৮০০ টাকা </a:t>
            </a:r>
          </a:p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79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07162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bn-BD" sz="80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১।হিসাব কী?</a:t>
            </a:r>
            <a:b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২।চলমান জের ছকের ২টি বৈশিষ্ট্য কি কি ?</a:t>
            </a:r>
            <a:b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৩।হিসাবের ২টি ছকের নাম কি কি? </a:t>
            </a:r>
            <a:b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৪। বেতন দেয়া হল ২০০ টাকা ডেবিট ক্রেডিট নির্ণয় কর। 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63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54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8800" u="sng" dirty="0" smtClean="0">
                <a:latin typeface="NikoshBAN" pitchFamily="2" charset="0"/>
                <a:cs typeface="NikoshBAN" pitchFamily="2" charset="0"/>
              </a:rPr>
              <a:t>বাড়ির কাজ</a:t>
            </a:r>
          </a:p>
          <a:p>
            <a:pPr marL="0" indent="0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হিসাবের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“T”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ছক ও “চলমান জের” ছকের ৫টি করে বৈশিষ্ট্য লিখে আনবে।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59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1000"/>
            <a:ext cx="7924800" cy="6248400"/>
          </a:xfrm>
          <a:solidFill>
            <a:schemeClr val="accent6">
              <a:lumMod val="50000"/>
            </a:schemeClr>
          </a:solidFill>
          <a:effectLst>
            <a:softEdge rad="635000"/>
          </a:effectLst>
          <a:scene3d>
            <a:camera prst="isometricRightUp"/>
            <a:lightRig rig="threePt" dir="t"/>
          </a:scene3d>
        </p:spPr>
        <p:txBody>
          <a:bodyPr>
            <a:noAutofit/>
          </a:bodyPr>
          <a:lstStyle/>
          <a:p>
            <a:r>
              <a:rPr lang="bn-BD" sz="23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239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97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</TotalTime>
  <Words>233</Words>
  <Application>Microsoft Office PowerPoint</Application>
  <PresentationFormat>On-screen Show (4:3)</PresentationFormat>
  <Paragraphs>83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NikoshBAN</vt:lpstr>
      <vt:lpstr>Times New Roman</vt:lpstr>
      <vt:lpstr>Vrinda</vt:lpstr>
      <vt:lpstr>Wingdings 3</vt:lpstr>
      <vt:lpstr>Office Theme</vt:lpstr>
      <vt:lpstr> স্বা গ ত ম</vt:lpstr>
      <vt:lpstr>PowerPoint Presentation</vt:lpstr>
      <vt:lpstr>PowerPoint Presentation</vt:lpstr>
      <vt:lpstr>PowerPoint Presentation</vt:lpstr>
      <vt:lpstr>PowerPoint Presentation</vt:lpstr>
      <vt:lpstr>হিসাব  </vt:lpstr>
      <vt:lpstr>PowerPoint Presentation</vt:lpstr>
      <vt:lpstr>কাজ-১ হিসাব কী ? (একক কাজ) সময়ঃ ৩ মিনিট   </vt:lpstr>
      <vt:lpstr> </vt:lpstr>
      <vt:lpstr>PowerPoint Presentation</vt:lpstr>
      <vt:lpstr>PowerPoint Presentation</vt:lpstr>
      <vt:lpstr>PowerPoint Presentation</vt:lpstr>
      <vt:lpstr>মূল্যায়ন ১।হিসাব কী? ২।চলমান জের ছকের ২টি বৈশিষ্ট্য কি কি ? ৩।হিসাবের ২টি ছকের নাম কি কি?  ৪। বেতন দেয়া হল ২০০ টাকা ডেবিট ক্রেডিট নির্ণয় কর।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নামঃমোঃ বাছির আহাম্মদ সহকারী শিক্ষক মেটংঘর বি,আর,আই,এম উচ্চ বিদ্যালয় </dc:title>
  <dc:creator>Doel-1612i3</dc:creator>
  <cp:lastModifiedBy>Shahin</cp:lastModifiedBy>
  <cp:revision>139</cp:revision>
  <dcterms:created xsi:type="dcterms:W3CDTF">2006-08-16T00:00:00Z</dcterms:created>
  <dcterms:modified xsi:type="dcterms:W3CDTF">2014-01-28T06:46:50Z</dcterms:modified>
</cp:coreProperties>
</file>